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92" r:id="rId28"/>
    <p:sldId id="282" r:id="rId29"/>
    <p:sldId id="283" r:id="rId30"/>
    <p:sldId id="284" r:id="rId31"/>
    <p:sldId id="285" r:id="rId32"/>
    <p:sldId id="286" r:id="rId33"/>
    <p:sldId id="287" r:id="rId34"/>
    <p:sldId id="288" r:id="rId35"/>
    <p:sldId id="289" r:id="rId36"/>
    <p:sldId id="290" r:id="rId37"/>
    <p:sldId id="291"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69" d="100"/>
          <a:sy n="69" d="100"/>
        </p:scale>
        <p:origin x="76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C73FB-2D72-9945-BF45-5347690BBEBB}"/>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93C615-989D-9D44-8501-FCE01FCEDC6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9E5F24-53F9-054C-A9F8-3DCFACAB9877}"/>
              </a:ext>
            </a:extLst>
          </p:cNvPr>
          <p:cNvSpPr>
            <a:spLocks noGrp="1"/>
          </p:cNvSpPr>
          <p:nvPr>
            <p:ph type="dt" sz="half" idx="10"/>
          </p:nvPr>
        </p:nvSpPr>
        <p:spPr>
          <a:xfrm>
            <a:off x="838200" y="6356350"/>
            <a:ext cx="2743200" cy="365125"/>
          </a:xfrm>
          <a:prstGeom prst="rect">
            <a:avLst/>
          </a:prstGeom>
        </p:spPr>
        <p:txBody>
          <a:bodyPr/>
          <a:lstStyle/>
          <a:p>
            <a:fld id="{1D28E1EB-4E28-414A-A083-0654610BADF9}" type="datetimeFigureOut">
              <a:rPr lang="en-US" smtClean="0"/>
              <a:t>8/4/2023</a:t>
            </a:fld>
            <a:endParaRPr lang="en-US"/>
          </a:p>
        </p:txBody>
      </p:sp>
      <p:sp>
        <p:nvSpPr>
          <p:cNvPr id="5" name="Footer Placeholder 4">
            <a:extLst>
              <a:ext uri="{FF2B5EF4-FFF2-40B4-BE49-F238E27FC236}">
                <a16:creationId xmlns:a16="http://schemas.microsoft.com/office/drawing/2014/main" id="{69BE7FB8-C70E-584A-A086-8852BD63952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755C156-1A78-7A4C-AB86-BCA1B1785D83}"/>
              </a:ext>
            </a:extLst>
          </p:cNvPr>
          <p:cNvSpPr>
            <a:spLocks noGrp="1"/>
          </p:cNvSpPr>
          <p:nvPr>
            <p:ph type="sldNum" sz="quarter" idx="12"/>
          </p:nvPr>
        </p:nvSpPr>
        <p:spPr>
          <a:xfrm>
            <a:off x="8610600" y="6356350"/>
            <a:ext cx="2743200" cy="365125"/>
          </a:xfrm>
          <a:prstGeom prst="rect">
            <a:avLst/>
          </a:prstGeom>
        </p:spPr>
        <p:txBody>
          <a:bodyPr/>
          <a:lstStyle/>
          <a:p>
            <a:fld id="{05AC7603-6363-481D-82BD-5EC9064D366D}" type="slidenum">
              <a:rPr lang="en-US" smtClean="0"/>
              <a:t>‹#›</a:t>
            </a:fld>
            <a:endParaRPr lang="en-US"/>
          </a:p>
        </p:txBody>
      </p:sp>
    </p:spTree>
    <p:extLst>
      <p:ext uri="{BB962C8B-B14F-4D97-AF65-F5344CB8AC3E}">
        <p14:creationId xmlns:p14="http://schemas.microsoft.com/office/powerpoint/2010/main" val="959286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973538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1D28E1EB-4E28-414A-A083-0654610BADF9}" type="datetimeFigureOut">
              <a:rPr lang="en-US" smtClean="0"/>
              <a:t>8/4/2023</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05AC7603-6363-481D-82BD-5EC9064D366D}" type="slidenum">
              <a:rPr lang="en-US" smtClean="0"/>
              <a:t>‹#›</a:t>
            </a:fld>
            <a:endParaRPr lang="en-US"/>
          </a:p>
        </p:txBody>
      </p:sp>
    </p:spTree>
    <p:extLst>
      <p:ext uri="{BB962C8B-B14F-4D97-AF65-F5344CB8AC3E}">
        <p14:creationId xmlns:p14="http://schemas.microsoft.com/office/powerpoint/2010/main" val="41888618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2C0DC26-5D78-6140-BF89-41378C4365C1}"/>
              </a:ext>
            </a:extLst>
          </p:cNvPr>
          <p:cNvSpPr/>
          <p:nvPr/>
        </p:nvSpPr>
        <p:spPr>
          <a:xfrm>
            <a:off x="98853" y="86497"/>
            <a:ext cx="11998411" cy="6685005"/>
          </a:xfrm>
          <a:prstGeom prst="rect">
            <a:avLst/>
          </a:prstGeom>
          <a:noFill/>
          <a:ln w="28575">
            <a:solidFill>
              <a:srgbClr val="46B0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picture containing text, clipart&#10;&#10;Description automatically generated">
            <a:extLst>
              <a:ext uri="{FF2B5EF4-FFF2-40B4-BE49-F238E27FC236}">
                <a16:creationId xmlns:a16="http://schemas.microsoft.com/office/drawing/2014/main" id="{C5EF86C0-A360-484B-B595-7CC69137B538}"/>
              </a:ext>
            </a:extLst>
          </p:cNvPr>
          <p:cNvPicPr>
            <a:picLocks noChangeAspect="1"/>
          </p:cNvPicPr>
          <p:nvPr/>
        </p:nvPicPr>
        <p:blipFill rotWithShape="1">
          <a:blip r:embed="rId5"/>
          <a:srcRect t="12813" r="7454"/>
          <a:stretch/>
        </p:blipFill>
        <p:spPr>
          <a:xfrm>
            <a:off x="10718090" y="127821"/>
            <a:ext cx="1336257" cy="540774"/>
          </a:xfrm>
          <a:prstGeom prst="rect">
            <a:avLst/>
          </a:prstGeom>
        </p:spPr>
      </p:pic>
    </p:spTree>
    <p:extLst>
      <p:ext uri="{BB962C8B-B14F-4D97-AF65-F5344CB8AC3E}">
        <p14:creationId xmlns:p14="http://schemas.microsoft.com/office/powerpoint/2010/main" val="1405507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AC32A-9E6D-F24A-4891-2F124110F77A}"/>
              </a:ext>
            </a:extLst>
          </p:cNvPr>
          <p:cNvSpPr>
            <a:spLocks noGrp="1"/>
          </p:cNvSpPr>
          <p:nvPr>
            <p:ph type="ctrTitle"/>
          </p:nvPr>
        </p:nvSpPr>
        <p:spPr>
          <a:xfrm>
            <a:off x="1524000" y="1773526"/>
            <a:ext cx="9144000" cy="2387600"/>
          </a:xfrm>
        </p:spPr>
        <p:txBody>
          <a:bodyPr/>
          <a:lstStyle/>
          <a:p>
            <a:r>
              <a:rPr lang="en-US" sz="2800" b="1" dirty="0">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t>UNIT </a:t>
            </a:r>
            <a:r>
              <a:rPr lang="en-US" sz="2800" b="1">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t>1 </a:t>
            </a:r>
            <a:br>
              <a:rPr lang="en-US" sz="2800" b="1">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br>
            <a:br>
              <a:rPr lang="en-US" sz="2800" b="1">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br>
            <a:r>
              <a:rPr lang="en-US" sz="2800" b="1">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t>INTRODUCTION</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Tree>
    <p:extLst>
      <p:ext uri="{BB962C8B-B14F-4D97-AF65-F5344CB8AC3E}">
        <p14:creationId xmlns:p14="http://schemas.microsoft.com/office/powerpoint/2010/main" val="2086987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2AAAB8-7B2E-42E5-6EF2-EAC49E790F15}"/>
              </a:ext>
            </a:extLst>
          </p:cNvPr>
          <p:cNvPicPr>
            <a:picLocks noChangeAspect="1"/>
          </p:cNvPicPr>
          <p:nvPr/>
        </p:nvPicPr>
        <p:blipFill>
          <a:blip r:embed="rId2"/>
          <a:stretch>
            <a:fillRect/>
          </a:stretch>
        </p:blipFill>
        <p:spPr>
          <a:xfrm>
            <a:off x="1297248" y="665017"/>
            <a:ext cx="9597504" cy="5763491"/>
          </a:xfrm>
          <a:prstGeom prst="rect">
            <a:avLst/>
          </a:prstGeom>
        </p:spPr>
      </p:pic>
    </p:spTree>
    <p:extLst>
      <p:ext uri="{BB962C8B-B14F-4D97-AF65-F5344CB8AC3E}">
        <p14:creationId xmlns:p14="http://schemas.microsoft.com/office/powerpoint/2010/main" val="2585015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1BC3C20-F1D2-4E49-93A6-D6D64192FE56}"/>
              </a:ext>
            </a:extLst>
          </p:cNvPr>
          <p:cNvPicPr>
            <a:picLocks noChangeAspect="1"/>
          </p:cNvPicPr>
          <p:nvPr/>
        </p:nvPicPr>
        <p:blipFill>
          <a:blip r:embed="rId2"/>
          <a:stretch>
            <a:fillRect/>
          </a:stretch>
        </p:blipFill>
        <p:spPr>
          <a:xfrm>
            <a:off x="931678" y="484909"/>
            <a:ext cx="10109522" cy="5888182"/>
          </a:xfrm>
          <a:prstGeom prst="rect">
            <a:avLst/>
          </a:prstGeom>
        </p:spPr>
      </p:pic>
    </p:spTree>
    <p:extLst>
      <p:ext uri="{BB962C8B-B14F-4D97-AF65-F5344CB8AC3E}">
        <p14:creationId xmlns:p14="http://schemas.microsoft.com/office/powerpoint/2010/main" val="1130038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93C8789-FF69-0B4E-F098-A88859C20294}"/>
              </a:ext>
            </a:extLst>
          </p:cNvPr>
          <p:cNvPicPr>
            <a:picLocks noChangeAspect="1"/>
          </p:cNvPicPr>
          <p:nvPr/>
        </p:nvPicPr>
        <p:blipFill>
          <a:blip r:embed="rId2"/>
          <a:stretch>
            <a:fillRect/>
          </a:stretch>
        </p:blipFill>
        <p:spPr>
          <a:xfrm>
            <a:off x="1274618" y="668185"/>
            <a:ext cx="9199664" cy="5521630"/>
          </a:xfrm>
          <a:prstGeom prst="rect">
            <a:avLst/>
          </a:prstGeom>
        </p:spPr>
      </p:pic>
    </p:spTree>
    <p:extLst>
      <p:ext uri="{BB962C8B-B14F-4D97-AF65-F5344CB8AC3E}">
        <p14:creationId xmlns:p14="http://schemas.microsoft.com/office/powerpoint/2010/main" val="317809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F0ED4E-F179-12FC-5E73-591C922C523C}"/>
              </a:ext>
            </a:extLst>
          </p:cNvPr>
          <p:cNvPicPr>
            <a:picLocks noChangeAspect="1"/>
          </p:cNvPicPr>
          <p:nvPr/>
        </p:nvPicPr>
        <p:blipFill>
          <a:blip r:embed="rId2"/>
          <a:stretch>
            <a:fillRect/>
          </a:stretch>
        </p:blipFill>
        <p:spPr>
          <a:xfrm>
            <a:off x="734290" y="568743"/>
            <a:ext cx="10265413" cy="6123002"/>
          </a:xfrm>
          <a:prstGeom prst="rect">
            <a:avLst/>
          </a:prstGeom>
        </p:spPr>
      </p:pic>
    </p:spTree>
    <p:extLst>
      <p:ext uri="{BB962C8B-B14F-4D97-AF65-F5344CB8AC3E}">
        <p14:creationId xmlns:p14="http://schemas.microsoft.com/office/powerpoint/2010/main" val="2536586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E60738-EADE-ABBE-31C9-51851E4CBC05}"/>
              </a:ext>
            </a:extLst>
          </p:cNvPr>
          <p:cNvPicPr>
            <a:picLocks noChangeAspect="1"/>
          </p:cNvPicPr>
          <p:nvPr/>
        </p:nvPicPr>
        <p:blipFill>
          <a:blip r:embed="rId2"/>
          <a:stretch>
            <a:fillRect/>
          </a:stretch>
        </p:blipFill>
        <p:spPr>
          <a:xfrm>
            <a:off x="688981" y="643435"/>
            <a:ext cx="10062146" cy="5571130"/>
          </a:xfrm>
          <a:prstGeom prst="rect">
            <a:avLst/>
          </a:prstGeom>
        </p:spPr>
      </p:pic>
    </p:spTree>
    <p:extLst>
      <p:ext uri="{BB962C8B-B14F-4D97-AF65-F5344CB8AC3E}">
        <p14:creationId xmlns:p14="http://schemas.microsoft.com/office/powerpoint/2010/main" val="3024533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F12766-761C-1FAC-6ABB-F598C7038010}"/>
              </a:ext>
            </a:extLst>
          </p:cNvPr>
          <p:cNvPicPr>
            <a:picLocks noChangeAspect="1"/>
          </p:cNvPicPr>
          <p:nvPr/>
        </p:nvPicPr>
        <p:blipFill>
          <a:blip r:embed="rId2"/>
          <a:stretch>
            <a:fillRect/>
          </a:stretch>
        </p:blipFill>
        <p:spPr>
          <a:xfrm>
            <a:off x="826062" y="337181"/>
            <a:ext cx="10539876" cy="6183637"/>
          </a:xfrm>
          <a:prstGeom prst="rect">
            <a:avLst/>
          </a:prstGeom>
        </p:spPr>
      </p:pic>
    </p:spTree>
    <p:extLst>
      <p:ext uri="{BB962C8B-B14F-4D97-AF65-F5344CB8AC3E}">
        <p14:creationId xmlns:p14="http://schemas.microsoft.com/office/powerpoint/2010/main" val="4290787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5D68A9-62A6-3DB3-B854-93F625FF753A}"/>
              </a:ext>
            </a:extLst>
          </p:cNvPr>
          <p:cNvPicPr>
            <a:picLocks noChangeAspect="1"/>
          </p:cNvPicPr>
          <p:nvPr/>
        </p:nvPicPr>
        <p:blipFill>
          <a:blip r:embed="rId2"/>
          <a:stretch>
            <a:fillRect/>
          </a:stretch>
        </p:blipFill>
        <p:spPr>
          <a:xfrm>
            <a:off x="692727" y="654494"/>
            <a:ext cx="10460304" cy="5746924"/>
          </a:xfrm>
          <a:prstGeom prst="rect">
            <a:avLst/>
          </a:prstGeom>
        </p:spPr>
      </p:pic>
    </p:spTree>
    <p:extLst>
      <p:ext uri="{BB962C8B-B14F-4D97-AF65-F5344CB8AC3E}">
        <p14:creationId xmlns:p14="http://schemas.microsoft.com/office/powerpoint/2010/main" val="4161879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3F44491-58AD-E4CF-7E7A-EBFBEC3FC1F8}"/>
              </a:ext>
            </a:extLst>
          </p:cNvPr>
          <p:cNvPicPr>
            <a:picLocks noChangeAspect="1"/>
          </p:cNvPicPr>
          <p:nvPr/>
        </p:nvPicPr>
        <p:blipFill>
          <a:blip r:embed="rId2"/>
          <a:stretch>
            <a:fillRect/>
          </a:stretch>
        </p:blipFill>
        <p:spPr>
          <a:xfrm>
            <a:off x="439316" y="568037"/>
            <a:ext cx="10949120" cy="5954502"/>
          </a:xfrm>
          <a:prstGeom prst="rect">
            <a:avLst/>
          </a:prstGeom>
        </p:spPr>
      </p:pic>
    </p:spTree>
    <p:extLst>
      <p:ext uri="{BB962C8B-B14F-4D97-AF65-F5344CB8AC3E}">
        <p14:creationId xmlns:p14="http://schemas.microsoft.com/office/powerpoint/2010/main" val="1427348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84B3CD0-FE3C-5538-F245-E0A5B06E5017}"/>
              </a:ext>
            </a:extLst>
          </p:cNvPr>
          <p:cNvPicPr>
            <a:picLocks noChangeAspect="1"/>
          </p:cNvPicPr>
          <p:nvPr/>
        </p:nvPicPr>
        <p:blipFill>
          <a:blip r:embed="rId2"/>
          <a:stretch>
            <a:fillRect/>
          </a:stretch>
        </p:blipFill>
        <p:spPr>
          <a:xfrm>
            <a:off x="775854" y="724084"/>
            <a:ext cx="9989127" cy="5409832"/>
          </a:xfrm>
          <a:prstGeom prst="rect">
            <a:avLst/>
          </a:prstGeom>
        </p:spPr>
      </p:pic>
    </p:spTree>
    <p:extLst>
      <p:ext uri="{BB962C8B-B14F-4D97-AF65-F5344CB8AC3E}">
        <p14:creationId xmlns:p14="http://schemas.microsoft.com/office/powerpoint/2010/main" val="2987692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8E1BBA-AA1C-6A7A-90C3-B786D1D052FE}"/>
              </a:ext>
            </a:extLst>
          </p:cNvPr>
          <p:cNvPicPr>
            <a:picLocks noChangeAspect="1"/>
          </p:cNvPicPr>
          <p:nvPr/>
        </p:nvPicPr>
        <p:blipFill>
          <a:blip r:embed="rId2"/>
          <a:stretch>
            <a:fillRect/>
          </a:stretch>
        </p:blipFill>
        <p:spPr>
          <a:xfrm>
            <a:off x="692728" y="513097"/>
            <a:ext cx="10155382" cy="5831805"/>
          </a:xfrm>
          <a:prstGeom prst="rect">
            <a:avLst/>
          </a:prstGeom>
        </p:spPr>
      </p:pic>
    </p:spTree>
    <p:extLst>
      <p:ext uri="{BB962C8B-B14F-4D97-AF65-F5344CB8AC3E}">
        <p14:creationId xmlns:p14="http://schemas.microsoft.com/office/powerpoint/2010/main" val="1004406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FDB2583-E895-D405-13F2-30EAF3BE284C}"/>
              </a:ext>
            </a:extLst>
          </p:cNvPr>
          <p:cNvSpPr txBox="1"/>
          <p:nvPr/>
        </p:nvSpPr>
        <p:spPr>
          <a:xfrm>
            <a:off x="498764" y="290945"/>
            <a:ext cx="6068291" cy="584775"/>
          </a:xfrm>
          <a:prstGeom prst="rect">
            <a:avLst/>
          </a:prstGeom>
          <a:noFill/>
        </p:spPr>
        <p:txBody>
          <a:bodyPr wrap="square" rtlCol="0">
            <a:spAutoFit/>
          </a:bodyPr>
          <a:lstStyle/>
          <a:p>
            <a:r>
              <a:rPr lang="en-US" sz="3200" b="1" dirty="0">
                <a:solidFill>
                  <a:schemeClr val="accent1"/>
                </a:solidFill>
              </a:rPr>
              <a:t>History of AI</a:t>
            </a:r>
          </a:p>
        </p:txBody>
      </p:sp>
      <p:cxnSp>
        <p:nvCxnSpPr>
          <p:cNvPr id="14" name="Straight Arrow Connector 13">
            <a:extLst>
              <a:ext uri="{FF2B5EF4-FFF2-40B4-BE49-F238E27FC236}">
                <a16:creationId xmlns:a16="http://schemas.microsoft.com/office/drawing/2014/main" id="{296D6F5C-3DF4-D832-658E-5B748A45B6BF}"/>
              </a:ext>
            </a:extLst>
          </p:cNvPr>
          <p:cNvCxnSpPr>
            <a:cxnSpLocks/>
          </p:cNvCxnSpPr>
          <p:nvPr/>
        </p:nvCxnSpPr>
        <p:spPr>
          <a:xfrm flipH="1">
            <a:off x="3103419" y="4225636"/>
            <a:ext cx="665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63B5EC02-74F9-A911-2D20-891AB5E1B0D4}"/>
              </a:ext>
            </a:extLst>
          </p:cNvPr>
          <p:cNvPicPr>
            <a:picLocks noChangeAspect="1"/>
          </p:cNvPicPr>
          <p:nvPr/>
        </p:nvPicPr>
        <p:blipFill>
          <a:blip r:embed="rId2"/>
          <a:stretch>
            <a:fillRect/>
          </a:stretch>
        </p:blipFill>
        <p:spPr>
          <a:xfrm>
            <a:off x="1219201" y="1707139"/>
            <a:ext cx="9205912" cy="4056352"/>
          </a:xfrm>
          <a:prstGeom prst="rect">
            <a:avLst/>
          </a:prstGeom>
        </p:spPr>
      </p:pic>
    </p:spTree>
    <p:extLst>
      <p:ext uri="{BB962C8B-B14F-4D97-AF65-F5344CB8AC3E}">
        <p14:creationId xmlns:p14="http://schemas.microsoft.com/office/powerpoint/2010/main" val="30163717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E2B7965-E327-984B-2277-63BD9539D860}"/>
              </a:ext>
            </a:extLst>
          </p:cNvPr>
          <p:cNvPicPr>
            <a:picLocks noChangeAspect="1"/>
          </p:cNvPicPr>
          <p:nvPr/>
        </p:nvPicPr>
        <p:blipFill>
          <a:blip r:embed="rId2"/>
          <a:stretch>
            <a:fillRect/>
          </a:stretch>
        </p:blipFill>
        <p:spPr>
          <a:xfrm>
            <a:off x="775855" y="856016"/>
            <a:ext cx="9926965" cy="5437039"/>
          </a:xfrm>
          <a:prstGeom prst="rect">
            <a:avLst/>
          </a:prstGeom>
        </p:spPr>
      </p:pic>
    </p:spTree>
    <p:extLst>
      <p:ext uri="{BB962C8B-B14F-4D97-AF65-F5344CB8AC3E}">
        <p14:creationId xmlns:p14="http://schemas.microsoft.com/office/powerpoint/2010/main" val="1664524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B9ABFD-D2D1-E896-F526-623CDCA75635}"/>
              </a:ext>
            </a:extLst>
          </p:cNvPr>
          <p:cNvPicPr>
            <a:picLocks noChangeAspect="1"/>
          </p:cNvPicPr>
          <p:nvPr/>
        </p:nvPicPr>
        <p:blipFill>
          <a:blip r:embed="rId2"/>
          <a:stretch>
            <a:fillRect/>
          </a:stretch>
        </p:blipFill>
        <p:spPr>
          <a:xfrm>
            <a:off x="1122218" y="906188"/>
            <a:ext cx="9628909" cy="5203667"/>
          </a:xfrm>
          <a:prstGeom prst="rect">
            <a:avLst/>
          </a:prstGeom>
        </p:spPr>
      </p:pic>
    </p:spTree>
    <p:extLst>
      <p:ext uri="{BB962C8B-B14F-4D97-AF65-F5344CB8AC3E}">
        <p14:creationId xmlns:p14="http://schemas.microsoft.com/office/powerpoint/2010/main" val="764009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0742F5-99FF-3E0B-C48B-A05D9FEC0D5F}"/>
              </a:ext>
            </a:extLst>
          </p:cNvPr>
          <p:cNvPicPr>
            <a:picLocks noChangeAspect="1"/>
          </p:cNvPicPr>
          <p:nvPr/>
        </p:nvPicPr>
        <p:blipFill>
          <a:blip r:embed="rId2"/>
          <a:stretch>
            <a:fillRect/>
          </a:stretch>
        </p:blipFill>
        <p:spPr>
          <a:xfrm>
            <a:off x="585181" y="817418"/>
            <a:ext cx="10824220" cy="5558394"/>
          </a:xfrm>
          <a:prstGeom prst="rect">
            <a:avLst/>
          </a:prstGeom>
        </p:spPr>
      </p:pic>
    </p:spTree>
    <p:extLst>
      <p:ext uri="{BB962C8B-B14F-4D97-AF65-F5344CB8AC3E}">
        <p14:creationId xmlns:p14="http://schemas.microsoft.com/office/powerpoint/2010/main" val="4116054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892E04-7A12-0645-4747-21E0701664BA}"/>
              </a:ext>
            </a:extLst>
          </p:cNvPr>
          <p:cNvPicPr>
            <a:picLocks noChangeAspect="1"/>
          </p:cNvPicPr>
          <p:nvPr/>
        </p:nvPicPr>
        <p:blipFill>
          <a:blip r:embed="rId2"/>
          <a:stretch>
            <a:fillRect/>
          </a:stretch>
        </p:blipFill>
        <p:spPr>
          <a:xfrm>
            <a:off x="705310" y="734290"/>
            <a:ext cx="10781380" cy="5699537"/>
          </a:xfrm>
          <a:prstGeom prst="rect">
            <a:avLst/>
          </a:prstGeom>
        </p:spPr>
      </p:pic>
    </p:spTree>
    <p:extLst>
      <p:ext uri="{BB962C8B-B14F-4D97-AF65-F5344CB8AC3E}">
        <p14:creationId xmlns:p14="http://schemas.microsoft.com/office/powerpoint/2010/main" val="42563679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A31EC0-EB3D-CCF5-6F43-D96D93825F04}"/>
              </a:ext>
            </a:extLst>
          </p:cNvPr>
          <p:cNvPicPr>
            <a:picLocks noChangeAspect="1"/>
          </p:cNvPicPr>
          <p:nvPr/>
        </p:nvPicPr>
        <p:blipFill>
          <a:blip r:embed="rId2"/>
          <a:stretch>
            <a:fillRect/>
          </a:stretch>
        </p:blipFill>
        <p:spPr>
          <a:xfrm>
            <a:off x="1316181" y="729508"/>
            <a:ext cx="9559637" cy="5814621"/>
          </a:xfrm>
          <a:prstGeom prst="rect">
            <a:avLst/>
          </a:prstGeom>
        </p:spPr>
      </p:pic>
    </p:spTree>
    <p:extLst>
      <p:ext uri="{BB962C8B-B14F-4D97-AF65-F5344CB8AC3E}">
        <p14:creationId xmlns:p14="http://schemas.microsoft.com/office/powerpoint/2010/main" val="2951445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7C65B8-73D9-270C-7E8F-DCC9F82ED904}"/>
              </a:ext>
            </a:extLst>
          </p:cNvPr>
          <p:cNvPicPr>
            <a:picLocks noChangeAspect="1"/>
          </p:cNvPicPr>
          <p:nvPr/>
        </p:nvPicPr>
        <p:blipFill>
          <a:blip r:embed="rId2"/>
          <a:stretch>
            <a:fillRect/>
          </a:stretch>
        </p:blipFill>
        <p:spPr>
          <a:xfrm>
            <a:off x="858982" y="270993"/>
            <a:ext cx="9540372" cy="6060534"/>
          </a:xfrm>
          <a:prstGeom prst="rect">
            <a:avLst/>
          </a:prstGeom>
        </p:spPr>
      </p:pic>
    </p:spTree>
    <p:extLst>
      <p:ext uri="{BB962C8B-B14F-4D97-AF65-F5344CB8AC3E}">
        <p14:creationId xmlns:p14="http://schemas.microsoft.com/office/powerpoint/2010/main" val="2594918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25B8A1-A0F7-1050-91B3-09234E8E2D52}"/>
              </a:ext>
            </a:extLst>
          </p:cNvPr>
          <p:cNvSpPr txBox="1"/>
          <p:nvPr/>
        </p:nvSpPr>
        <p:spPr>
          <a:xfrm>
            <a:off x="471055" y="418006"/>
            <a:ext cx="6096000" cy="369332"/>
          </a:xfrm>
          <a:prstGeom prst="rect">
            <a:avLst/>
          </a:prstGeom>
          <a:noFill/>
        </p:spPr>
        <p:txBody>
          <a:bodyPr wrap="square">
            <a:spAutoFit/>
          </a:bodyPr>
          <a:lstStyle/>
          <a:p>
            <a:r>
              <a:rPr lang="en-US" b="1" dirty="0">
                <a:solidFill>
                  <a:schemeClr val="accent1"/>
                </a:solidFill>
              </a:rPr>
              <a:t>Introduction to Intelligent Agents</a:t>
            </a:r>
          </a:p>
        </p:txBody>
      </p:sp>
      <p:sp>
        <p:nvSpPr>
          <p:cNvPr id="5" name="TextBox 4">
            <a:extLst>
              <a:ext uri="{FF2B5EF4-FFF2-40B4-BE49-F238E27FC236}">
                <a16:creationId xmlns:a16="http://schemas.microsoft.com/office/drawing/2014/main" id="{01741429-51FC-24AF-0F60-6D3C2BABA360}"/>
              </a:ext>
            </a:extLst>
          </p:cNvPr>
          <p:cNvSpPr txBox="1"/>
          <p:nvPr/>
        </p:nvSpPr>
        <p:spPr>
          <a:xfrm>
            <a:off x="471055" y="972648"/>
            <a:ext cx="11055927" cy="2862322"/>
          </a:xfrm>
          <a:prstGeom prst="rect">
            <a:avLst/>
          </a:prstGeom>
          <a:noFill/>
        </p:spPr>
        <p:txBody>
          <a:bodyPr wrap="square">
            <a:spAutoFit/>
          </a:bodyPr>
          <a:lstStyle/>
          <a:p>
            <a:pPr algn="just"/>
            <a:r>
              <a:rPr lang="en-US" dirty="0"/>
              <a:t>Intelligent Agents can be any entity or object like human beings, software, or machines. </a:t>
            </a:r>
          </a:p>
          <a:p>
            <a:pPr algn="just"/>
            <a:endParaRPr lang="en-US" dirty="0"/>
          </a:p>
          <a:p>
            <a:pPr algn="just"/>
            <a:r>
              <a:rPr lang="en-US" dirty="0"/>
              <a:t>These agents can make decisions based on the inputs from the environment using its sensors and act on the environment using actuators. </a:t>
            </a:r>
          </a:p>
          <a:p>
            <a:pPr algn="just"/>
            <a:endParaRPr lang="en-US" dirty="0"/>
          </a:p>
          <a:p>
            <a:pPr algn="just"/>
            <a:r>
              <a:rPr lang="en-US" dirty="0"/>
              <a:t>AI-Enabled agents collect information from the environment using sensors like cameras, microphones, or other sensing devices. Then, the agents perform some real-time computation on the input and deliver output using actuators like screens or speakers. </a:t>
            </a:r>
          </a:p>
          <a:p>
            <a:pPr algn="just"/>
            <a:endParaRPr lang="en-US" dirty="0"/>
          </a:p>
          <a:p>
            <a:pPr algn="just"/>
            <a:r>
              <a:rPr lang="en-US" dirty="0"/>
              <a:t>These agents have abilities like Real-Time problem-solving, Error or Success rate analysis, and information retrieval.</a:t>
            </a:r>
          </a:p>
        </p:txBody>
      </p:sp>
      <p:sp>
        <p:nvSpPr>
          <p:cNvPr id="13" name="TextBox 12">
            <a:extLst>
              <a:ext uri="{FF2B5EF4-FFF2-40B4-BE49-F238E27FC236}">
                <a16:creationId xmlns:a16="http://schemas.microsoft.com/office/drawing/2014/main" id="{FEEF7E64-A4ED-4FF9-1163-9BD0F0CBD3CE}"/>
              </a:ext>
            </a:extLst>
          </p:cNvPr>
          <p:cNvSpPr txBox="1"/>
          <p:nvPr/>
        </p:nvSpPr>
        <p:spPr>
          <a:xfrm>
            <a:off x="997527" y="4962022"/>
            <a:ext cx="6096000" cy="923330"/>
          </a:xfrm>
          <a:prstGeom prst="rect">
            <a:avLst/>
          </a:prstGeom>
          <a:noFill/>
        </p:spPr>
        <p:txBody>
          <a:bodyPr wrap="square">
            <a:spAutoFit/>
          </a:bodyPr>
          <a:lstStyle/>
          <a:p>
            <a:pPr marL="342900" indent="-342900">
              <a:buAutoNum type="arabicPeriod"/>
            </a:pPr>
            <a:r>
              <a:rPr lang="en-US" dirty="0"/>
              <a:t>High Performance</a:t>
            </a:r>
          </a:p>
          <a:p>
            <a:pPr marL="342900" indent="-342900">
              <a:buAutoNum type="arabicPeriod"/>
            </a:pPr>
            <a:r>
              <a:rPr lang="en-US" dirty="0"/>
              <a:t>Optimized Result</a:t>
            </a:r>
          </a:p>
          <a:p>
            <a:pPr marL="342900" indent="-342900">
              <a:buAutoNum type="arabicPeriod"/>
            </a:pPr>
            <a:r>
              <a:rPr lang="en-US"/>
              <a:t>Rational Action</a:t>
            </a:r>
            <a:endParaRPr lang="en-US" dirty="0"/>
          </a:p>
        </p:txBody>
      </p:sp>
      <p:sp>
        <p:nvSpPr>
          <p:cNvPr id="14" name="TextBox 13">
            <a:extLst>
              <a:ext uri="{FF2B5EF4-FFF2-40B4-BE49-F238E27FC236}">
                <a16:creationId xmlns:a16="http://schemas.microsoft.com/office/drawing/2014/main" id="{DD17683B-B5E2-F610-AA90-48D8D0A635A6}"/>
              </a:ext>
            </a:extLst>
          </p:cNvPr>
          <p:cNvSpPr txBox="1"/>
          <p:nvPr/>
        </p:nvSpPr>
        <p:spPr>
          <a:xfrm>
            <a:off x="443346" y="4213830"/>
            <a:ext cx="6096000" cy="369332"/>
          </a:xfrm>
          <a:prstGeom prst="rect">
            <a:avLst/>
          </a:prstGeom>
          <a:noFill/>
        </p:spPr>
        <p:txBody>
          <a:bodyPr wrap="square">
            <a:spAutoFit/>
          </a:bodyPr>
          <a:lstStyle/>
          <a:p>
            <a:r>
              <a:rPr lang="en-US" b="1" dirty="0">
                <a:solidFill>
                  <a:schemeClr val="accent1"/>
                </a:solidFill>
              </a:rPr>
              <a:t>Goals of Intelligent Agents</a:t>
            </a:r>
          </a:p>
        </p:txBody>
      </p:sp>
    </p:spTree>
    <p:extLst>
      <p:ext uri="{BB962C8B-B14F-4D97-AF65-F5344CB8AC3E}">
        <p14:creationId xmlns:p14="http://schemas.microsoft.com/office/powerpoint/2010/main" val="5212680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8961F7F-A48D-889A-9EDA-982255689FC5}"/>
              </a:ext>
            </a:extLst>
          </p:cNvPr>
          <p:cNvSpPr txBox="1"/>
          <p:nvPr/>
        </p:nvSpPr>
        <p:spPr>
          <a:xfrm>
            <a:off x="651163" y="708952"/>
            <a:ext cx="6096000" cy="369332"/>
          </a:xfrm>
          <a:prstGeom prst="rect">
            <a:avLst/>
          </a:prstGeom>
          <a:noFill/>
        </p:spPr>
        <p:txBody>
          <a:bodyPr wrap="square">
            <a:spAutoFit/>
          </a:bodyPr>
          <a:lstStyle/>
          <a:p>
            <a:r>
              <a:rPr lang="en-US" b="1" dirty="0">
                <a:solidFill>
                  <a:schemeClr val="accent1"/>
                </a:solidFill>
              </a:rPr>
              <a:t>Three Forms of Intelligent Agent</a:t>
            </a:r>
          </a:p>
        </p:txBody>
      </p:sp>
      <p:sp>
        <p:nvSpPr>
          <p:cNvPr id="7" name="TextBox 6">
            <a:extLst>
              <a:ext uri="{FF2B5EF4-FFF2-40B4-BE49-F238E27FC236}">
                <a16:creationId xmlns:a16="http://schemas.microsoft.com/office/drawing/2014/main" id="{4EDC689B-B7B3-1AF3-E665-8E376B3ECE5F}"/>
              </a:ext>
            </a:extLst>
          </p:cNvPr>
          <p:cNvSpPr txBox="1"/>
          <p:nvPr/>
        </p:nvSpPr>
        <p:spPr>
          <a:xfrm>
            <a:off x="1094509" y="1637299"/>
            <a:ext cx="6096000" cy="923330"/>
          </a:xfrm>
          <a:prstGeom prst="rect">
            <a:avLst/>
          </a:prstGeom>
          <a:noFill/>
        </p:spPr>
        <p:txBody>
          <a:bodyPr wrap="square">
            <a:spAutoFit/>
          </a:bodyPr>
          <a:lstStyle/>
          <a:p>
            <a:pPr marL="285750" indent="-285750">
              <a:buFont typeface="Arial" panose="020B0604020202020204" pitchFamily="34" charset="0"/>
              <a:buChar char="•"/>
            </a:pPr>
            <a:r>
              <a:rPr lang="en-US" b="1" dirty="0"/>
              <a:t>Human-Agent</a:t>
            </a:r>
          </a:p>
          <a:p>
            <a:pPr marL="285750" indent="-285750">
              <a:buFont typeface="Arial" panose="020B0604020202020204" pitchFamily="34" charset="0"/>
              <a:buChar char="•"/>
            </a:pPr>
            <a:r>
              <a:rPr lang="en-US" b="1" dirty="0"/>
              <a:t>Robotic Agent</a:t>
            </a:r>
          </a:p>
          <a:p>
            <a:pPr marL="285750" indent="-285750">
              <a:buFont typeface="Arial" panose="020B0604020202020204" pitchFamily="34" charset="0"/>
              <a:buChar char="•"/>
            </a:pPr>
            <a:r>
              <a:rPr lang="en-US" b="1" dirty="0"/>
              <a:t>Software Agent</a:t>
            </a:r>
            <a:endParaRPr lang="en-US" dirty="0"/>
          </a:p>
        </p:txBody>
      </p:sp>
    </p:spTree>
    <p:extLst>
      <p:ext uri="{BB962C8B-B14F-4D97-AF65-F5344CB8AC3E}">
        <p14:creationId xmlns:p14="http://schemas.microsoft.com/office/powerpoint/2010/main" val="33641585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80474D-D1AA-5E26-D09F-0DEECCE41B0A}"/>
              </a:ext>
            </a:extLst>
          </p:cNvPr>
          <p:cNvSpPr txBox="1"/>
          <p:nvPr/>
        </p:nvSpPr>
        <p:spPr>
          <a:xfrm>
            <a:off x="318654" y="764877"/>
            <a:ext cx="11360728" cy="2308324"/>
          </a:xfrm>
          <a:prstGeom prst="rect">
            <a:avLst/>
          </a:prstGeom>
          <a:noFill/>
        </p:spPr>
        <p:txBody>
          <a:bodyPr wrap="square">
            <a:spAutoFit/>
          </a:bodyPr>
          <a:lstStyle/>
          <a:p>
            <a:r>
              <a:rPr lang="en-US" dirty="0"/>
              <a:t>1</a:t>
            </a:r>
            <a:r>
              <a:rPr lang="en-US" b="1" dirty="0">
                <a:solidFill>
                  <a:schemeClr val="accent1"/>
                </a:solidFill>
              </a:rPr>
              <a:t>. Human-Agent: </a:t>
            </a:r>
            <a:r>
              <a:rPr lang="en-US" dirty="0"/>
              <a:t>A Human-Agent use Eyes, Nose, Tongue, and other sensory organs as sensors to percept information from the environment and uses limbs and vocal tract as actuators to perform an action based on the information</a:t>
            </a:r>
          </a:p>
          <a:p>
            <a:endParaRPr lang="en-US" dirty="0"/>
          </a:p>
          <a:p>
            <a:r>
              <a:rPr lang="en-US" dirty="0"/>
              <a:t>2. </a:t>
            </a:r>
            <a:r>
              <a:rPr lang="en-US" b="1" dirty="0">
                <a:solidFill>
                  <a:schemeClr val="accent1"/>
                </a:solidFill>
              </a:rPr>
              <a:t>Robotic Agent: </a:t>
            </a:r>
            <a:r>
              <a:rPr lang="en-US" dirty="0"/>
              <a:t>Robotics Agent uses cameras and infrared radars as sensors to record information from the Environment. It uses reflex motors as actuators to deliver output back to the environment.</a:t>
            </a:r>
          </a:p>
          <a:p>
            <a:endParaRPr lang="en-US" dirty="0"/>
          </a:p>
          <a:p>
            <a:r>
              <a:rPr lang="en-US" dirty="0"/>
              <a:t>3. </a:t>
            </a:r>
            <a:r>
              <a:rPr lang="en-US" b="1" dirty="0">
                <a:solidFill>
                  <a:schemeClr val="accent1"/>
                </a:solidFill>
              </a:rPr>
              <a:t>Software Agent: </a:t>
            </a:r>
            <a:r>
              <a:rPr lang="en-US" dirty="0"/>
              <a:t>Software Agents use keypad strokes, audio commands as input sensors, and display screens as actuators.</a:t>
            </a:r>
          </a:p>
        </p:txBody>
      </p:sp>
      <p:sp>
        <p:nvSpPr>
          <p:cNvPr id="7" name="TextBox 6">
            <a:extLst>
              <a:ext uri="{FF2B5EF4-FFF2-40B4-BE49-F238E27FC236}">
                <a16:creationId xmlns:a16="http://schemas.microsoft.com/office/drawing/2014/main" id="{B04DC0B7-32AD-9A4D-B42F-F981C99E69F8}"/>
              </a:ext>
            </a:extLst>
          </p:cNvPr>
          <p:cNvSpPr txBox="1"/>
          <p:nvPr/>
        </p:nvSpPr>
        <p:spPr>
          <a:xfrm>
            <a:off x="318654" y="3327645"/>
            <a:ext cx="11665528" cy="923330"/>
          </a:xfrm>
          <a:prstGeom prst="rect">
            <a:avLst/>
          </a:prstGeom>
          <a:noFill/>
        </p:spPr>
        <p:txBody>
          <a:bodyPr wrap="square">
            <a:spAutoFit/>
          </a:bodyPr>
          <a:lstStyle/>
          <a:p>
            <a:r>
              <a:rPr lang="en-US" b="1" dirty="0">
                <a:solidFill>
                  <a:schemeClr val="accent1"/>
                </a:solidFill>
              </a:rPr>
              <a:t>For Example– </a:t>
            </a:r>
            <a:r>
              <a:rPr lang="en-US" dirty="0"/>
              <a:t>AI-based intelligent assistants like Siri and Alexa. They use voice sensors to request the user’s request and search for the relevant information in secondary sources without human intervention, and actuators like their voice or text module relay information to the environment.</a:t>
            </a:r>
          </a:p>
        </p:txBody>
      </p:sp>
      <p:pic>
        <p:nvPicPr>
          <p:cNvPr id="11" name="Picture 10">
            <a:extLst>
              <a:ext uri="{FF2B5EF4-FFF2-40B4-BE49-F238E27FC236}">
                <a16:creationId xmlns:a16="http://schemas.microsoft.com/office/drawing/2014/main" id="{983ABDD1-57A9-8386-C16C-7328C4328F9A}"/>
              </a:ext>
            </a:extLst>
          </p:cNvPr>
          <p:cNvPicPr>
            <a:picLocks noChangeAspect="1"/>
          </p:cNvPicPr>
          <p:nvPr/>
        </p:nvPicPr>
        <p:blipFill>
          <a:blip r:embed="rId2"/>
          <a:stretch>
            <a:fillRect/>
          </a:stretch>
        </p:blipFill>
        <p:spPr>
          <a:xfrm>
            <a:off x="2806342" y="4505419"/>
            <a:ext cx="6052842" cy="1926771"/>
          </a:xfrm>
          <a:prstGeom prst="rect">
            <a:avLst/>
          </a:prstGeom>
        </p:spPr>
      </p:pic>
    </p:spTree>
    <p:extLst>
      <p:ext uri="{BB962C8B-B14F-4D97-AF65-F5344CB8AC3E}">
        <p14:creationId xmlns:p14="http://schemas.microsoft.com/office/powerpoint/2010/main" val="22650652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2C66DB-14D6-7396-BCF4-B78019A03CC2}"/>
              </a:ext>
            </a:extLst>
          </p:cNvPr>
          <p:cNvSpPr txBox="1"/>
          <p:nvPr/>
        </p:nvSpPr>
        <p:spPr>
          <a:xfrm>
            <a:off x="277090" y="362589"/>
            <a:ext cx="6096000" cy="369332"/>
          </a:xfrm>
          <a:prstGeom prst="rect">
            <a:avLst/>
          </a:prstGeom>
          <a:noFill/>
        </p:spPr>
        <p:txBody>
          <a:bodyPr wrap="square">
            <a:spAutoFit/>
          </a:bodyPr>
          <a:lstStyle/>
          <a:p>
            <a:r>
              <a:rPr lang="en-US" b="1" dirty="0">
                <a:solidFill>
                  <a:schemeClr val="accent1"/>
                </a:solidFill>
              </a:rPr>
              <a:t>Types and Rules of Intelligent Agents</a:t>
            </a:r>
          </a:p>
        </p:txBody>
      </p:sp>
      <p:sp>
        <p:nvSpPr>
          <p:cNvPr id="7" name="TextBox 6">
            <a:extLst>
              <a:ext uri="{FF2B5EF4-FFF2-40B4-BE49-F238E27FC236}">
                <a16:creationId xmlns:a16="http://schemas.microsoft.com/office/drawing/2014/main" id="{2A57BCAA-8CC5-B5EC-0F0B-B2446B393F69}"/>
              </a:ext>
            </a:extLst>
          </p:cNvPr>
          <p:cNvSpPr txBox="1"/>
          <p:nvPr/>
        </p:nvSpPr>
        <p:spPr>
          <a:xfrm>
            <a:off x="277090" y="1013799"/>
            <a:ext cx="11263746" cy="369332"/>
          </a:xfrm>
          <a:prstGeom prst="rect">
            <a:avLst/>
          </a:prstGeom>
          <a:noFill/>
        </p:spPr>
        <p:txBody>
          <a:bodyPr wrap="square">
            <a:spAutoFit/>
          </a:bodyPr>
          <a:lstStyle/>
          <a:p>
            <a:r>
              <a:rPr lang="en-US" dirty="0"/>
              <a:t>These Agents are classified into five types based on their capability range and extent of intelligence.</a:t>
            </a:r>
          </a:p>
        </p:txBody>
      </p:sp>
      <p:pic>
        <p:nvPicPr>
          <p:cNvPr id="11" name="Picture 10">
            <a:extLst>
              <a:ext uri="{FF2B5EF4-FFF2-40B4-BE49-F238E27FC236}">
                <a16:creationId xmlns:a16="http://schemas.microsoft.com/office/drawing/2014/main" id="{F22C28EC-9012-DFBB-438F-80087F6EEFE3}"/>
              </a:ext>
            </a:extLst>
          </p:cNvPr>
          <p:cNvPicPr>
            <a:picLocks noChangeAspect="1"/>
          </p:cNvPicPr>
          <p:nvPr/>
        </p:nvPicPr>
        <p:blipFill>
          <a:blip r:embed="rId2"/>
          <a:stretch>
            <a:fillRect/>
          </a:stretch>
        </p:blipFill>
        <p:spPr>
          <a:xfrm>
            <a:off x="3619837" y="2004085"/>
            <a:ext cx="4952326" cy="4041321"/>
          </a:xfrm>
          <a:prstGeom prst="rect">
            <a:avLst/>
          </a:prstGeom>
        </p:spPr>
      </p:pic>
    </p:spTree>
    <p:extLst>
      <p:ext uri="{BB962C8B-B14F-4D97-AF65-F5344CB8AC3E}">
        <p14:creationId xmlns:p14="http://schemas.microsoft.com/office/powerpoint/2010/main" val="911248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691CE46-14C0-6961-E3A5-F1D2DFF7B6A4}"/>
              </a:ext>
            </a:extLst>
          </p:cNvPr>
          <p:cNvPicPr>
            <a:picLocks noChangeAspect="1"/>
          </p:cNvPicPr>
          <p:nvPr/>
        </p:nvPicPr>
        <p:blipFill>
          <a:blip r:embed="rId2"/>
          <a:stretch>
            <a:fillRect/>
          </a:stretch>
        </p:blipFill>
        <p:spPr>
          <a:xfrm>
            <a:off x="152400" y="912694"/>
            <a:ext cx="5791200" cy="5032611"/>
          </a:xfrm>
          <a:prstGeom prst="rect">
            <a:avLst/>
          </a:prstGeom>
        </p:spPr>
      </p:pic>
      <p:pic>
        <p:nvPicPr>
          <p:cNvPr id="13" name="Picture 12">
            <a:extLst>
              <a:ext uri="{FF2B5EF4-FFF2-40B4-BE49-F238E27FC236}">
                <a16:creationId xmlns:a16="http://schemas.microsoft.com/office/drawing/2014/main" id="{2B179DED-EBC6-478A-B478-272C606A3FF7}"/>
              </a:ext>
            </a:extLst>
          </p:cNvPr>
          <p:cNvPicPr>
            <a:picLocks noChangeAspect="1"/>
          </p:cNvPicPr>
          <p:nvPr/>
        </p:nvPicPr>
        <p:blipFill>
          <a:blip r:embed="rId3"/>
          <a:stretch>
            <a:fillRect/>
          </a:stretch>
        </p:blipFill>
        <p:spPr>
          <a:xfrm>
            <a:off x="6096000" y="1094510"/>
            <a:ext cx="5943600" cy="4850796"/>
          </a:xfrm>
          <a:prstGeom prst="rect">
            <a:avLst/>
          </a:prstGeom>
        </p:spPr>
      </p:pic>
    </p:spTree>
    <p:extLst>
      <p:ext uri="{BB962C8B-B14F-4D97-AF65-F5344CB8AC3E}">
        <p14:creationId xmlns:p14="http://schemas.microsoft.com/office/powerpoint/2010/main" val="8218895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DAB985-56F7-57B9-EB1E-2F67844AE62A}"/>
              </a:ext>
            </a:extLst>
          </p:cNvPr>
          <p:cNvSpPr txBox="1"/>
          <p:nvPr/>
        </p:nvSpPr>
        <p:spPr>
          <a:xfrm>
            <a:off x="256309" y="1221985"/>
            <a:ext cx="11679381" cy="3693319"/>
          </a:xfrm>
          <a:prstGeom prst="rect">
            <a:avLst/>
          </a:prstGeom>
          <a:noFill/>
        </p:spPr>
        <p:txBody>
          <a:bodyPr wrap="square">
            <a:spAutoFit/>
          </a:bodyPr>
          <a:lstStyle/>
          <a:p>
            <a:pPr marL="342900" indent="-342900">
              <a:buAutoNum type="arabicPeriod"/>
            </a:pPr>
            <a:r>
              <a:rPr lang="en-US" b="1" dirty="0">
                <a:solidFill>
                  <a:schemeClr val="accent1"/>
                </a:solidFill>
              </a:rPr>
              <a:t>Simple Reflex Agents</a:t>
            </a:r>
          </a:p>
          <a:p>
            <a:endParaRPr lang="en-US" b="1" dirty="0">
              <a:solidFill>
                <a:schemeClr val="accent1"/>
              </a:solidFill>
            </a:endParaRPr>
          </a:p>
          <a:p>
            <a:pPr marL="285750" indent="-285750">
              <a:buFont typeface="Arial" panose="020B0604020202020204" pitchFamily="34" charset="0"/>
              <a:buChar char="•"/>
            </a:pPr>
            <a:r>
              <a:rPr lang="en-US" dirty="0"/>
              <a:t>They are the basic form of agents and function only in the current state.</a:t>
            </a:r>
          </a:p>
          <a:p>
            <a:endParaRPr lang="en-US" dirty="0"/>
          </a:p>
          <a:p>
            <a:pPr marL="285750" indent="-285750">
              <a:buFont typeface="Arial" panose="020B0604020202020204" pitchFamily="34" charset="0"/>
              <a:buChar char="•"/>
            </a:pPr>
            <a:r>
              <a:rPr lang="en-US" dirty="0"/>
              <a:t> They have very low intelligence capability as they can’t store past state.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These types of agents respond to events based on pre-defined rules, which are pre-programmed.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They perform well only when the environment is fully observable.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Thus, these agents are helpful only in a limited number of cases, like a smart thermostat.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Simple Reflex Agents hold a static table from where they fetch all the pre-defined rules for acting.</a:t>
            </a:r>
          </a:p>
        </p:txBody>
      </p:sp>
    </p:spTree>
    <p:extLst>
      <p:ext uri="{BB962C8B-B14F-4D97-AF65-F5344CB8AC3E}">
        <p14:creationId xmlns:p14="http://schemas.microsoft.com/office/powerpoint/2010/main" val="41227436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AFB87C8-8CDE-EB3F-B548-C0D81EDA41D0}"/>
              </a:ext>
            </a:extLst>
          </p:cNvPr>
          <p:cNvSpPr txBox="1"/>
          <p:nvPr/>
        </p:nvSpPr>
        <p:spPr>
          <a:xfrm>
            <a:off x="692726" y="861813"/>
            <a:ext cx="11083637" cy="3970318"/>
          </a:xfrm>
          <a:prstGeom prst="rect">
            <a:avLst/>
          </a:prstGeom>
          <a:noFill/>
        </p:spPr>
        <p:txBody>
          <a:bodyPr wrap="square">
            <a:spAutoFit/>
          </a:bodyPr>
          <a:lstStyle/>
          <a:p>
            <a:r>
              <a:rPr lang="en-US" dirty="0"/>
              <a:t>2. </a:t>
            </a:r>
            <a:r>
              <a:rPr lang="en-US" b="1" dirty="0">
                <a:solidFill>
                  <a:schemeClr val="accent1"/>
                </a:solidFill>
              </a:rPr>
              <a:t>Model-Based Agents</a:t>
            </a:r>
          </a:p>
          <a:p>
            <a:endParaRPr lang="en-US" b="1" dirty="0">
              <a:solidFill>
                <a:schemeClr val="accent1"/>
              </a:solidFill>
            </a:endParaRPr>
          </a:p>
          <a:p>
            <a:pPr marL="285750" indent="-285750">
              <a:buFont typeface="Arial" panose="020B0604020202020204" pitchFamily="34" charset="0"/>
              <a:buChar char="•"/>
            </a:pPr>
            <a:r>
              <a:rPr lang="en-US" dirty="0"/>
              <a:t>It is an advanced version of the Simple Reflex agent.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Like Simple Reflex Agents, it can also respond to events based on pre-defined conditions; on top of that, it can store the internal state (past information) based on previous events.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Model-Based Agents update the internal state at each step.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These internal states aid agents in handling the partially observable environment.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It relies on both the internal state and current percept to perform any action.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it is almost impossible to find the exact state when dealing with a partially observable environment.</a:t>
            </a:r>
          </a:p>
        </p:txBody>
      </p:sp>
    </p:spTree>
    <p:extLst>
      <p:ext uri="{BB962C8B-B14F-4D97-AF65-F5344CB8AC3E}">
        <p14:creationId xmlns:p14="http://schemas.microsoft.com/office/powerpoint/2010/main" val="16718479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E67AAA8-BF40-401A-1D8D-8CDAFAAA51A6}"/>
              </a:ext>
            </a:extLst>
          </p:cNvPr>
          <p:cNvSpPr txBox="1"/>
          <p:nvPr/>
        </p:nvSpPr>
        <p:spPr>
          <a:xfrm>
            <a:off x="484909" y="1120676"/>
            <a:ext cx="11568546" cy="3139321"/>
          </a:xfrm>
          <a:prstGeom prst="rect">
            <a:avLst/>
          </a:prstGeom>
          <a:noFill/>
        </p:spPr>
        <p:txBody>
          <a:bodyPr wrap="square">
            <a:spAutoFit/>
          </a:bodyPr>
          <a:lstStyle/>
          <a:p>
            <a:r>
              <a:rPr lang="en-US" b="1" dirty="0">
                <a:solidFill>
                  <a:schemeClr val="accent1"/>
                </a:solidFill>
              </a:rPr>
              <a:t>3. Goal-Based Agents</a:t>
            </a:r>
          </a:p>
          <a:p>
            <a:endParaRPr lang="en-US" b="1" dirty="0">
              <a:solidFill>
                <a:schemeClr val="accent1"/>
              </a:solidFill>
            </a:endParaRPr>
          </a:p>
          <a:p>
            <a:pPr marL="285750" indent="-285750">
              <a:buFont typeface="Arial" panose="020B0604020202020204" pitchFamily="34" charset="0"/>
              <a:buChar char="•"/>
            </a:pPr>
            <a:r>
              <a:rPr lang="en-US" dirty="0"/>
              <a:t>These agents’ actions depend on the distance from their goal (Desired Situation).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actions are intended to reduce the distance between the current and desired states.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To attain its goal, it uses the search and planning algorithm.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One drawback of Goal-Based Agents is that they don’t always select the most optimized path to reach the final goal.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shortfall can be overcome by using Utility Agent. </a:t>
            </a:r>
          </a:p>
        </p:txBody>
      </p:sp>
    </p:spTree>
    <p:extLst>
      <p:ext uri="{BB962C8B-B14F-4D97-AF65-F5344CB8AC3E}">
        <p14:creationId xmlns:p14="http://schemas.microsoft.com/office/powerpoint/2010/main" val="20214402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125563-EEF9-96A3-D2BA-6CC845174DF2}"/>
              </a:ext>
            </a:extLst>
          </p:cNvPr>
          <p:cNvSpPr txBox="1"/>
          <p:nvPr/>
        </p:nvSpPr>
        <p:spPr>
          <a:xfrm>
            <a:off x="360219" y="473425"/>
            <a:ext cx="6096000" cy="369332"/>
          </a:xfrm>
          <a:prstGeom prst="rect">
            <a:avLst/>
          </a:prstGeom>
          <a:noFill/>
        </p:spPr>
        <p:txBody>
          <a:bodyPr wrap="square">
            <a:spAutoFit/>
          </a:bodyPr>
          <a:lstStyle/>
          <a:p>
            <a:r>
              <a:rPr lang="en-US" b="1" dirty="0">
                <a:solidFill>
                  <a:schemeClr val="accent1"/>
                </a:solidFill>
              </a:rPr>
              <a:t>4. Utility Agents</a:t>
            </a:r>
          </a:p>
        </p:txBody>
      </p:sp>
      <p:sp>
        <p:nvSpPr>
          <p:cNvPr id="5" name="TextBox 4">
            <a:extLst>
              <a:ext uri="{FF2B5EF4-FFF2-40B4-BE49-F238E27FC236}">
                <a16:creationId xmlns:a16="http://schemas.microsoft.com/office/drawing/2014/main" id="{94F88216-1CED-3BCE-7FAF-488CCD4EB349}"/>
              </a:ext>
            </a:extLst>
          </p:cNvPr>
          <p:cNvSpPr txBox="1"/>
          <p:nvPr/>
        </p:nvSpPr>
        <p:spPr>
          <a:xfrm>
            <a:off x="360219" y="1277265"/>
            <a:ext cx="11665526" cy="2308324"/>
          </a:xfrm>
          <a:prstGeom prst="rect">
            <a:avLst/>
          </a:prstGeom>
          <a:noFill/>
        </p:spPr>
        <p:txBody>
          <a:bodyPr wrap="square">
            <a:spAutoFit/>
          </a:bodyPr>
          <a:lstStyle/>
          <a:p>
            <a:pPr marL="285750" indent="-285750">
              <a:buFont typeface="Arial" panose="020B0604020202020204" pitchFamily="34" charset="0"/>
              <a:buChar char="•"/>
            </a:pPr>
            <a:r>
              <a:rPr lang="en-US" dirty="0"/>
              <a:t>The action taken by these agents depends on the end objective, so they are called Utility Agents.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Utility Agents are used when there are multiple solutions to a problem, and the best possible alternative must be chosen.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alternative chosen is based on each state’s utility.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Then, they perform a cost-benefit analysis of each solution and select one to achieve the minimum cost goal.</a:t>
            </a:r>
          </a:p>
        </p:txBody>
      </p:sp>
    </p:spTree>
    <p:extLst>
      <p:ext uri="{BB962C8B-B14F-4D97-AF65-F5344CB8AC3E}">
        <p14:creationId xmlns:p14="http://schemas.microsoft.com/office/powerpoint/2010/main" val="12202306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AC9233-5386-9E9E-6A64-D8025329762B}"/>
              </a:ext>
            </a:extLst>
          </p:cNvPr>
          <p:cNvSpPr txBox="1"/>
          <p:nvPr/>
        </p:nvSpPr>
        <p:spPr>
          <a:xfrm>
            <a:off x="595746" y="751206"/>
            <a:ext cx="11249890" cy="4801314"/>
          </a:xfrm>
          <a:prstGeom prst="rect">
            <a:avLst/>
          </a:prstGeom>
          <a:noFill/>
        </p:spPr>
        <p:txBody>
          <a:bodyPr wrap="square">
            <a:spAutoFit/>
          </a:bodyPr>
          <a:lstStyle/>
          <a:p>
            <a:r>
              <a:rPr lang="en-US" b="1" dirty="0">
                <a:solidFill>
                  <a:schemeClr val="accent1"/>
                </a:solidFill>
              </a:rPr>
              <a:t>5. Learning Agents</a:t>
            </a:r>
          </a:p>
          <a:p>
            <a:endParaRPr lang="en-US" b="1" dirty="0">
              <a:solidFill>
                <a:schemeClr val="accent1"/>
              </a:solidFill>
            </a:endParaRPr>
          </a:p>
          <a:p>
            <a:r>
              <a:rPr lang="en-US" dirty="0"/>
              <a:t>Learning Agents have learning abilities to learn from their past experiences. </a:t>
            </a:r>
          </a:p>
          <a:p>
            <a:endParaRPr lang="en-US" dirty="0"/>
          </a:p>
          <a:p>
            <a:r>
              <a:rPr lang="en-US" dirty="0"/>
              <a:t>These agents can start from scratch and, over time, acquire significant knowledge from their environment. </a:t>
            </a:r>
          </a:p>
          <a:p>
            <a:endParaRPr lang="en-US" dirty="0"/>
          </a:p>
          <a:p>
            <a:r>
              <a:rPr lang="en-US" dirty="0"/>
              <a:t>The learning agents have four major components which enable them to learn from their experience.</a:t>
            </a:r>
          </a:p>
          <a:p>
            <a:endParaRPr lang="en-US" dirty="0"/>
          </a:p>
          <a:p>
            <a:r>
              <a:rPr lang="en-US" b="1" dirty="0">
                <a:solidFill>
                  <a:schemeClr val="accent1"/>
                </a:solidFill>
              </a:rPr>
              <a:t>Critic:</a:t>
            </a:r>
            <a:r>
              <a:rPr lang="en-US" dirty="0"/>
              <a:t> The Critic evaluates how well the agent performs vis-à-vis the set performance benchmark.</a:t>
            </a:r>
          </a:p>
          <a:p>
            <a:endParaRPr lang="en-US" dirty="0"/>
          </a:p>
          <a:p>
            <a:r>
              <a:rPr lang="en-US" b="1" dirty="0">
                <a:solidFill>
                  <a:schemeClr val="accent1"/>
                </a:solidFill>
              </a:rPr>
              <a:t>Learning Elements: </a:t>
            </a:r>
            <a:r>
              <a:rPr lang="en-US" dirty="0"/>
              <a:t>It takes input from the Critic and helps the Agent improve performance by learning from the environment.</a:t>
            </a:r>
          </a:p>
          <a:p>
            <a:endParaRPr lang="en-US" dirty="0"/>
          </a:p>
          <a:p>
            <a:r>
              <a:rPr lang="en-US" b="1" dirty="0">
                <a:solidFill>
                  <a:schemeClr val="accent1"/>
                </a:solidFill>
              </a:rPr>
              <a:t>Performance Element: </a:t>
            </a:r>
            <a:r>
              <a:rPr lang="en-US" dirty="0"/>
              <a:t>This component decides on the action to improve performance.</a:t>
            </a:r>
          </a:p>
          <a:p>
            <a:endParaRPr lang="en-US" dirty="0"/>
          </a:p>
          <a:p>
            <a:r>
              <a:rPr lang="en-US" b="1" dirty="0">
                <a:solidFill>
                  <a:schemeClr val="accent1"/>
                </a:solidFill>
              </a:rPr>
              <a:t>Problem Generator: </a:t>
            </a:r>
            <a:r>
              <a:rPr lang="en-US" dirty="0"/>
              <a:t>The problem Generator takes input from other components and suggests actions resulting in a better experience.</a:t>
            </a:r>
          </a:p>
        </p:txBody>
      </p:sp>
    </p:spTree>
    <p:extLst>
      <p:ext uri="{BB962C8B-B14F-4D97-AF65-F5344CB8AC3E}">
        <p14:creationId xmlns:p14="http://schemas.microsoft.com/office/powerpoint/2010/main" val="12159208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A29B0D-6552-B9DF-F6DD-CD9FB9D66B30}"/>
              </a:ext>
            </a:extLst>
          </p:cNvPr>
          <p:cNvSpPr txBox="1"/>
          <p:nvPr/>
        </p:nvSpPr>
        <p:spPr>
          <a:xfrm>
            <a:off x="401781" y="764968"/>
            <a:ext cx="11416145" cy="3477875"/>
          </a:xfrm>
          <a:prstGeom prst="rect">
            <a:avLst/>
          </a:prstGeom>
          <a:noFill/>
        </p:spPr>
        <p:txBody>
          <a:bodyPr wrap="square">
            <a:spAutoFit/>
          </a:bodyPr>
          <a:lstStyle/>
          <a:p>
            <a:r>
              <a:rPr lang="en-US" sz="2000" b="1" dirty="0">
                <a:solidFill>
                  <a:schemeClr val="accent1"/>
                </a:solidFill>
              </a:rPr>
              <a:t>Rules</a:t>
            </a:r>
          </a:p>
          <a:p>
            <a:endParaRPr lang="en-US" sz="2000" b="1" dirty="0">
              <a:solidFill>
                <a:schemeClr val="accent1"/>
              </a:solidFill>
            </a:endParaRPr>
          </a:p>
          <a:p>
            <a:r>
              <a:rPr lang="en-US" sz="2000" dirty="0"/>
              <a:t>There are a few rules agents must follow to be termed Intelligent Agents.</a:t>
            </a:r>
          </a:p>
          <a:p>
            <a:endParaRPr lang="en-US" sz="2000" dirty="0"/>
          </a:p>
          <a:p>
            <a:r>
              <a:rPr lang="en-US" sz="2000" b="1" dirty="0">
                <a:solidFill>
                  <a:schemeClr val="accent1"/>
                </a:solidFill>
              </a:rPr>
              <a:t>Rule 1: </a:t>
            </a:r>
            <a:r>
              <a:rPr lang="en-US" sz="2000" dirty="0"/>
              <a:t>The Agent must be able to percept information from the environment using its sensors.</a:t>
            </a:r>
          </a:p>
          <a:p>
            <a:endParaRPr lang="en-US" sz="2000" dirty="0"/>
          </a:p>
          <a:p>
            <a:r>
              <a:rPr lang="en-US" sz="2000" b="1" dirty="0">
                <a:solidFill>
                  <a:schemeClr val="accent1"/>
                </a:solidFill>
              </a:rPr>
              <a:t>Rule 2: </a:t>
            </a:r>
            <a:r>
              <a:rPr lang="en-US" sz="2000" dirty="0"/>
              <a:t>The inputs or observations collected from the environment should be used to make decisions.</a:t>
            </a:r>
          </a:p>
          <a:p>
            <a:endParaRPr lang="en-US" sz="2000" dirty="0"/>
          </a:p>
          <a:p>
            <a:r>
              <a:rPr lang="en-US" sz="2000" b="1" dirty="0">
                <a:solidFill>
                  <a:schemeClr val="accent1"/>
                </a:solidFill>
              </a:rPr>
              <a:t>Rule 3:</a:t>
            </a:r>
            <a:r>
              <a:rPr lang="en-US" sz="2000" dirty="0"/>
              <a:t> The decision so made from the observation should result in some tangible action.</a:t>
            </a:r>
          </a:p>
          <a:p>
            <a:endParaRPr lang="en-US" sz="2000" dirty="0"/>
          </a:p>
          <a:p>
            <a:r>
              <a:rPr lang="en-US" sz="2000" b="1" dirty="0">
                <a:solidFill>
                  <a:schemeClr val="accent1"/>
                </a:solidFill>
              </a:rPr>
              <a:t>Rule 4:</a:t>
            </a:r>
            <a:r>
              <a:rPr lang="en-US" sz="2000" dirty="0"/>
              <a:t> The action taken should be rational.</a:t>
            </a:r>
          </a:p>
        </p:txBody>
      </p:sp>
    </p:spTree>
    <p:extLst>
      <p:ext uri="{BB962C8B-B14F-4D97-AF65-F5344CB8AC3E}">
        <p14:creationId xmlns:p14="http://schemas.microsoft.com/office/powerpoint/2010/main" val="41290748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10E1937-0CCB-D6ED-C34A-DC2CEF09825B}"/>
              </a:ext>
            </a:extLst>
          </p:cNvPr>
          <p:cNvSpPr txBox="1"/>
          <p:nvPr/>
        </p:nvSpPr>
        <p:spPr>
          <a:xfrm>
            <a:off x="152400" y="205631"/>
            <a:ext cx="6096000" cy="369332"/>
          </a:xfrm>
          <a:prstGeom prst="rect">
            <a:avLst/>
          </a:prstGeom>
          <a:noFill/>
        </p:spPr>
        <p:txBody>
          <a:bodyPr wrap="square">
            <a:spAutoFit/>
          </a:bodyPr>
          <a:lstStyle/>
          <a:p>
            <a:r>
              <a:rPr lang="en-US" b="1" dirty="0">
                <a:solidFill>
                  <a:schemeClr val="accent1"/>
                </a:solidFill>
              </a:rPr>
              <a:t>Structure of Intelligent Agent</a:t>
            </a:r>
          </a:p>
        </p:txBody>
      </p:sp>
      <p:sp>
        <p:nvSpPr>
          <p:cNvPr id="5" name="TextBox 4">
            <a:extLst>
              <a:ext uri="{FF2B5EF4-FFF2-40B4-BE49-F238E27FC236}">
                <a16:creationId xmlns:a16="http://schemas.microsoft.com/office/drawing/2014/main" id="{1E98C0DE-966A-ECBF-DF56-5D7E52879713}"/>
              </a:ext>
            </a:extLst>
          </p:cNvPr>
          <p:cNvSpPr txBox="1"/>
          <p:nvPr/>
        </p:nvSpPr>
        <p:spPr>
          <a:xfrm>
            <a:off x="263236" y="574963"/>
            <a:ext cx="11651673" cy="6186309"/>
          </a:xfrm>
          <a:prstGeom prst="rect">
            <a:avLst/>
          </a:prstGeom>
          <a:noFill/>
        </p:spPr>
        <p:txBody>
          <a:bodyPr wrap="square">
            <a:spAutoFit/>
          </a:bodyPr>
          <a:lstStyle/>
          <a:p>
            <a:r>
              <a:rPr lang="en-US" dirty="0"/>
              <a:t>The Intelligent Agent structure combines Agent Function, Architecture, and Agent Program.</a:t>
            </a:r>
          </a:p>
          <a:p>
            <a:endParaRPr lang="en-US" dirty="0"/>
          </a:p>
          <a:p>
            <a:pPr algn="ctr"/>
            <a:r>
              <a:rPr lang="en-US" b="1" dirty="0">
                <a:solidFill>
                  <a:schemeClr val="accent1"/>
                </a:solidFill>
              </a:rPr>
              <a:t>Agent = Architecture + Agent Program</a:t>
            </a:r>
          </a:p>
          <a:p>
            <a:endParaRPr lang="en-US" dirty="0"/>
          </a:p>
          <a:p>
            <a:pPr marL="342900" indent="-342900">
              <a:buAutoNum type="arabicPeriod"/>
            </a:pPr>
            <a:r>
              <a:rPr lang="en-US" b="1" dirty="0">
                <a:solidFill>
                  <a:schemeClr val="accent1"/>
                </a:solidFill>
              </a:rPr>
              <a:t>Architecture: </a:t>
            </a:r>
          </a:p>
          <a:p>
            <a:endParaRPr lang="en-US" dirty="0"/>
          </a:p>
          <a:p>
            <a:r>
              <a:rPr lang="en-US" dirty="0"/>
              <a:t>Architecture is the machinery on which the agent executes its action. It is essentially a device with embedded actuators and sensors. </a:t>
            </a:r>
          </a:p>
          <a:p>
            <a:endParaRPr lang="en-US" dirty="0"/>
          </a:p>
          <a:p>
            <a:r>
              <a:rPr lang="en-US" dirty="0"/>
              <a:t>Example: Autonomous cars, which have various motion and GPS sensors attached to them and actuators based on the inputs, aid in actual driving.</a:t>
            </a:r>
          </a:p>
          <a:p>
            <a:endParaRPr lang="en-US" dirty="0"/>
          </a:p>
          <a:p>
            <a:r>
              <a:rPr lang="en-US" b="1" dirty="0">
                <a:solidFill>
                  <a:schemeClr val="accent1"/>
                </a:solidFill>
              </a:rPr>
              <a:t>2. Agent Function:</a:t>
            </a:r>
          </a:p>
          <a:p>
            <a:endParaRPr lang="en-US" dirty="0"/>
          </a:p>
          <a:p>
            <a:r>
              <a:rPr lang="en-US" dirty="0"/>
              <a:t> Agent Function helps in mapping all the information it has gathered from the environment into action</a:t>
            </a:r>
          </a:p>
          <a:p>
            <a:endParaRPr lang="en-US" dirty="0"/>
          </a:p>
          <a:p>
            <a:r>
              <a:rPr lang="en-US" b="1" dirty="0">
                <a:solidFill>
                  <a:schemeClr val="accent1"/>
                </a:solidFill>
              </a:rPr>
              <a:t>3. Agent Program: </a:t>
            </a:r>
          </a:p>
          <a:p>
            <a:endParaRPr lang="en-US" dirty="0"/>
          </a:p>
          <a:p>
            <a:r>
              <a:rPr lang="en-US" dirty="0"/>
              <a:t>The Agent Program performs the execution of the Agent Function. The execution happens on top of Agent Architecture and produces the desired function.</a:t>
            </a:r>
          </a:p>
          <a:p>
            <a:endParaRPr lang="en-US" dirty="0"/>
          </a:p>
          <a:p>
            <a:endParaRPr lang="en-US" dirty="0"/>
          </a:p>
        </p:txBody>
      </p:sp>
    </p:spTree>
    <p:extLst>
      <p:ext uri="{BB962C8B-B14F-4D97-AF65-F5344CB8AC3E}">
        <p14:creationId xmlns:p14="http://schemas.microsoft.com/office/powerpoint/2010/main" val="32105284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5927B61-CCCF-F293-F74C-BA1F8FE101F2}"/>
              </a:ext>
            </a:extLst>
          </p:cNvPr>
          <p:cNvSpPr txBox="1"/>
          <p:nvPr/>
        </p:nvSpPr>
        <p:spPr>
          <a:xfrm>
            <a:off x="685800" y="1471182"/>
            <a:ext cx="10543309" cy="2750112"/>
          </a:xfrm>
          <a:prstGeom prst="rect">
            <a:avLst/>
          </a:prstGeom>
          <a:noFill/>
        </p:spPr>
        <p:txBody>
          <a:bodyPr wrap="square">
            <a:spAutoFit/>
          </a:bodyPr>
          <a:lstStyle/>
          <a:p>
            <a:pPr algn="just">
              <a:lnSpc>
                <a:spcPct val="250000"/>
              </a:lnSpc>
            </a:pPr>
            <a:r>
              <a:rPr lang="en-US" b="1" dirty="0">
                <a:solidFill>
                  <a:schemeClr val="accent1"/>
                </a:solidFill>
              </a:rPr>
              <a:t>The end goal of any agent is to perform tasks that otherwise must be performed by humans. Thus, agents act like intelligent assistants who can enable the automation of repetitive tasks, help in data summarization, learn from the environment, and make recommendations for ­­the right course of action, which will help reach the goal state. </a:t>
            </a:r>
          </a:p>
        </p:txBody>
      </p:sp>
    </p:spTree>
    <p:extLst>
      <p:ext uri="{BB962C8B-B14F-4D97-AF65-F5344CB8AC3E}">
        <p14:creationId xmlns:p14="http://schemas.microsoft.com/office/powerpoint/2010/main" val="60294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8A2E56-D862-DD86-EB71-8A2440E785AA}"/>
              </a:ext>
            </a:extLst>
          </p:cNvPr>
          <p:cNvPicPr>
            <a:picLocks noChangeAspect="1"/>
          </p:cNvPicPr>
          <p:nvPr/>
        </p:nvPicPr>
        <p:blipFill>
          <a:blip r:embed="rId2"/>
          <a:stretch>
            <a:fillRect/>
          </a:stretch>
        </p:blipFill>
        <p:spPr>
          <a:xfrm>
            <a:off x="1149928" y="858982"/>
            <a:ext cx="9504217" cy="5375564"/>
          </a:xfrm>
          <a:prstGeom prst="rect">
            <a:avLst/>
          </a:prstGeom>
        </p:spPr>
      </p:pic>
    </p:spTree>
    <p:extLst>
      <p:ext uri="{BB962C8B-B14F-4D97-AF65-F5344CB8AC3E}">
        <p14:creationId xmlns:p14="http://schemas.microsoft.com/office/powerpoint/2010/main" val="2352597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725F5B0-DC42-36C8-D8E2-49D29EC6D990}"/>
              </a:ext>
            </a:extLst>
          </p:cNvPr>
          <p:cNvPicPr>
            <a:picLocks noChangeAspect="1"/>
          </p:cNvPicPr>
          <p:nvPr/>
        </p:nvPicPr>
        <p:blipFill>
          <a:blip r:embed="rId2"/>
          <a:stretch>
            <a:fillRect/>
          </a:stretch>
        </p:blipFill>
        <p:spPr>
          <a:xfrm>
            <a:off x="1085336" y="824345"/>
            <a:ext cx="9416410" cy="5209309"/>
          </a:xfrm>
          <a:prstGeom prst="rect">
            <a:avLst/>
          </a:prstGeom>
        </p:spPr>
      </p:pic>
    </p:spTree>
    <p:extLst>
      <p:ext uri="{BB962C8B-B14F-4D97-AF65-F5344CB8AC3E}">
        <p14:creationId xmlns:p14="http://schemas.microsoft.com/office/powerpoint/2010/main" val="620364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62087E-FCB7-8C8B-92CA-18C650C1F17C}"/>
              </a:ext>
            </a:extLst>
          </p:cNvPr>
          <p:cNvPicPr>
            <a:picLocks noChangeAspect="1"/>
          </p:cNvPicPr>
          <p:nvPr/>
        </p:nvPicPr>
        <p:blipFill>
          <a:blip r:embed="rId2"/>
          <a:stretch>
            <a:fillRect/>
          </a:stretch>
        </p:blipFill>
        <p:spPr>
          <a:xfrm>
            <a:off x="1385455" y="436663"/>
            <a:ext cx="8986842" cy="5984674"/>
          </a:xfrm>
          <a:prstGeom prst="rect">
            <a:avLst/>
          </a:prstGeom>
        </p:spPr>
      </p:pic>
    </p:spTree>
    <p:extLst>
      <p:ext uri="{BB962C8B-B14F-4D97-AF65-F5344CB8AC3E}">
        <p14:creationId xmlns:p14="http://schemas.microsoft.com/office/powerpoint/2010/main" val="529108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40D0FC-A948-32FD-3118-A14A8A8F1A3C}"/>
              </a:ext>
            </a:extLst>
          </p:cNvPr>
          <p:cNvPicPr>
            <a:picLocks noChangeAspect="1"/>
          </p:cNvPicPr>
          <p:nvPr/>
        </p:nvPicPr>
        <p:blipFill>
          <a:blip r:embed="rId2"/>
          <a:stretch>
            <a:fillRect/>
          </a:stretch>
        </p:blipFill>
        <p:spPr>
          <a:xfrm>
            <a:off x="1468581" y="901024"/>
            <a:ext cx="8659092" cy="5582426"/>
          </a:xfrm>
          <a:prstGeom prst="rect">
            <a:avLst/>
          </a:prstGeom>
        </p:spPr>
      </p:pic>
    </p:spTree>
    <p:extLst>
      <p:ext uri="{BB962C8B-B14F-4D97-AF65-F5344CB8AC3E}">
        <p14:creationId xmlns:p14="http://schemas.microsoft.com/office/powerpoint/2010/main" val="36144005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E4B8492-4228-6F09-8156-E4C32F869FEC}"/>
              </a:ext>
            </a:extLst>
          </p:cNvPr>
          <p:cNvPicPr>
            <a:picLocks noChangeAspect="1"/>
          </p:cNvPicPr>
          <p:nvPr/>
        </p:nvPicPr>
        <p:blipFill>
          <a:blip r:embed="rId2"/>
          <a:stretch>
            <a:fillRect/>
          </a:stretch>
        </p:blipFill>
        <p:spPr>
          <a:xfrm>
            <a:off x="1344197" y="585650"/>
            <a:ext cx="9503605" cy="5963467"/>
          </a:xfrm>
          <a:prstGeom prst="rect">
            <a:avLst/>
          </a:prstGeom>
        </p:spPr>
      </p:pic>
    </p:spTree>
    <p:extLst>
      <p:ext uri="{BB962C8B-B14F-4D97-AF65-F5344CB8AC3E}">
        <p14:creationId xmlns:p14="http://schemas.microsoft.com/office/powerpoint/2010/main" val="2346536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6B74070-CE97-6B83-8203-0500B4EC03BB}"/>
              </a:ext>
            </a:extLst>
          </p:cNvPr>
          <p:cNvPicPr>
            <a:picLocks noChangeAspect="1"/>
          </p:cNvPicPr>
          <p:nvPr/>
        </p:nvPicPr>
        <p:blipFill>
          <a:blip r:embed="rId2"/>
          <a:stretch>
            <a:fillRect/>
          </a:stretch>
        </p:blipFill>
        <p:spPr>
          <a:xfrm>
            <a:off x="1288472" y="728247"/>
            <a:ext cx="9319348" cy="5714115"/>
          </a:xfrm>
          <a:prstGeom prst="rect">
            <a:avLst/>
          </a:prstGeom>
        </p:spPr>
      </p:pic>
    </p:spTree>
    <p:extLst>
      <p:ext uri="{BB962C8B-B14F-4D97-AF65-F5344CB8AC3E}">
        <p14:creationId xmlns:p14="http://schemas.microsoft.com/office/powerpoint/2010/main" val="4122530490"/>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44F966D9-1D91-48A2-B7DB-CE5021B004DA}" vid="{E4689CB6-D770-4E2B-8CAB-A76E00E823CC}"/>
    </a:ext>
  </a:extLst>
</a:theme>
</file>

<file path=docProps/app.xml><?xml version="1.0" encoding="utf-8"?>
<Properties xmlns="http://schemas.openxmlformats.org/officeDocument/2006/extended-properties" xmlns:vt="http://schemas.openxmlformats.org/officeDocument/2006/docPropsVTypes">
  <Template>Theme1</Template>
  <TotalTime>17197</TotalTime>
  <Words>1050</Words>
  <Application>Microsoft Office PowerPoint</Application>
  <PresentationFormat>Widescreen</PresentationFormat>
  <Paragraphs>116</Paragraphs>
  <Slides>37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Calibri Light</vt:lpstr>
      <vt:lpstr>Times New Roman</vt:lpstr>
      <vt:lpstr>Theme1</vt:lpstr>
      <vt:lpstr>UNIT 1   INTRODUCTION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 INTRODUCTION </dc:title>
  <dc:creator>Mitali Chugh</dc:creator>
  <cp:lastModifiedBy>Mitali Chugh</cp:lastModifiedBy>
  <cp:revision>9</cp:revision>
  <dcterms:created xsi:type="dcterms:W3CDTF">2023-07-22T07:41:43Z</dcterms:created>
  <dcterms:modified xsi:type="dcterms:W3CDTF">2023-08-04T04:58:22Z</dcterms:modified>
</cp:coreProperties>
</file>

<file path=docProps/thumbnail.jpeg>
</file>